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2" r:id="rId3"/>
    <p:sldId id="257" r:id="rId4"/>
    <p:sldId id="258" r:id="rId5"/>
    <p:sldId id="274" r:id="rId6"/>
    <p:sldId id="273" r:id="rId7"/>
    <p:sldId id="265" r:id="rId8"/>
    <p:sldId id="264" r:id="rId9"/>
    <p:sldId id="261" r:id="rId10"/>
    <p:sldId id="277" r:id="rId11"/>
    <p:sldId id="269" r:id="rId12"/>
    <p:sldId id="270" r:id="rId13"/>
    <p:sldId id="271" r:id="rId14"/>
    <p:sldId id="266" r:id="rId15"/>
    <p:sldId id="267" r:id="rId16"/>
    <p:sldId id="268" r:id="rId17"/>
    <p:sldId id="262" r:id="rId18"/>
    <p:sldId id="276" r:id="rId19"/>
    <p:sldId id="275" r:id="rId2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441" autoAdjust="0"/>
  </p:normalViewPr>
  <p:slideViewPr>
    <p:cSldViewPr>
      <p:cViewPr varScale="1">
        <p:scale>
          <a:sx n="110" d="100"/>
          <a:sy n="110" d="100"/>
        </p:scale>
        <p:origin x="-4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335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2C265-B7F8-458E-922E-836A3DE431A1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BCAB7-2785-4D5A-BF0E-856F12FFFEFA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BCAB7-2785-4D5A-BF0E-856F12FFFEFA}" type="slidenum">
              <a:rPr lang="sk-SK" smtClean="0"/>
              <a:pPr/>
              <a:t>1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22. 10. 2014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aktuality.sk/fotogaleria/240579/nebezpecne-ecka-v-potravinach-ktore-najviac-a-preco/2/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zsdneperska@gmail.com" TargetMode="External"/><Relationship Id="rId2" Type="http://schemas.openxmlformats.org/officeDocument/2006/relationships/hyperlink" Target="mailto:Monika.Pachingerova@gmail.co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sz="2700" dirty="0" smtClean="0"/>
              <a:t>Súkromná  základná  škola  Dneperská 1, Košice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3400" y="3200400"/>
            <a:ext cx="8153400" cy="2133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endParaRPr lang="sk-SK" dirty="0" smtClean="0"/>
          </a:p>
          <a:p>
            <a:endParaRPr lang="sk-SK" dirty="0" smtClean="0"/>
          </a:p>
          <a:p>
            <a:r>
              <a:rPr lang="sk-SK" sz="8000" dirty="0" smtClean="0">
                <a:solidFill>
                  <a:srgbClr val="C00000"/>
                </a:solidFill>
              </a:rPr>
              <a:t>Hovorme o jedle </a:t>
            </a:r>
          </a:p>
          <a:p>
            <a:endParaRPr lang="sk-SK" b="1" dirty="0" smtClean="0"/>
          </a:p>
          <a:p>
            <a:endParaRPr lang="sk-SK" dirty="0"/>
          </a:p>
        </p:txBody>
      </p:sp>
      <p:pic>
        <p:nvPicPr>
          <p:cNvPr id="4" name="Obrázok 3" descr="http://pis.sk/image/38434/vyziv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57200"/>
            <a:ext cx="5181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Hovorme o </a:t>
            </a:r>
            <a:r>
              <a:rPr lang="sk-SK" dirty="0" err="1" smtClean="0"/>
              <a:t>jEdle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pPr>
              <a:buNone/>
            </a:pPr>
            <a:r>
              <a:rPr lang="sk-SK" dirty="0" smtClean="0"/>
              <a:t>     </a:t>
            </a:r>
            <a:r>
              <a:rPr lang="sk-SK" dirty="0" smtClean="0">
                <a:solidFill>
                  <a:srgbClr val="C00000"/>
                </a:solidFill>
              </a:rPr>
              <a:t>Tematická oblasť výchovy:</a:t>
            </a:r>
            <a:r>
              <a:rPr lang="sk-SK" dirty="0" smtClean="0"/>
              <a:t>  </a:t>
            </a:r>
            <a:r>
              <a:rPr lang="sk-SK" b="1" dirty="0" smtClean="0"/>
              <a:t>Človek a príroda 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Vyučovací predmet:</a:t>
            </a:r>
            <a:r>
              <a:rPr lang="sk-SK" dirty="0" smtClean="0"/>
              <a:t> </a:t>
            </a:r>
            <a:r>
              <a:rPr lang="sk-SK" b="1" dirty="0" smtClean="0"/>
              <a:t>Chémia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Téma:</a:t>
            </a:r>
            <a:r>
              <a:rPr lang="sk-SK" dirty="0" smtClean="0"/>
              <a:t> </a:t>
            </a:r>
            <a:r>
              <a:rPr lang="sk-SK" b="1" dirty="0" smtClean="0"/>
              <a:t>Skladovanie potravín. Pozrime sa, čo jeme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Úloha:</a:t>
            </a:r>
            <a:r>
              <a:rPr lang="sk-SK" b="1" dirty="0" smtClean="0"/>
              <a:t> Vytvoriť projekt na tému skladovanie potravín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Pozrime sa, čo jeme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endParaRPr lang="sk-SK" sz="12800" dirty="0" smtClean="0"/>
          </a:p>
          <a:p>
            <a:r>
              <a:rPr lang="sk-SK" sz="11200" dirty="0" smtClean="0">
                <a:solidFill>
                  <a:srgbClr val="C00000"/>
                </a:solidFill>
              </a:rPr>
              <a:t>Výchovnovzdelávací cieľ:</a:t>
            </a:r>
          </a:p>
          <a:p>
            <a:pPr>
              <a:buNone/>
            </a:pPr>
            <a:r>
              <a:rPr lang="sk-SK" sz="9600" dirty="0" smtClean="0"/>
              <a:t>    1.  Vzbudiť u žiakov </a:t>
            </a:r>
            <a:r>
              <a:rPr lang="sk-SK" sz="9600" dirty="0" smtClean="0">
                <a:solidFill>
                  <a:srgbClr val="C00000"/>
                </a:solidFill>
              </a:rPr>
              <a:t>záujem o chémiu</a:t>
            </a:r>
            <a:endParaRPr lang="sk-SK" sz="9600" dirty="0" smtClean="0"/>
          </a:p>
          <a:p>
            <a:pPr>
              <a:buNone/>
            </a:pPr>
            <a:r>
              <a:rPr lang="sk-SK" sz="9600" dirty="0" smtClean="0"/>
              <a:t>    2. </a:t>
            </a:r>
            <a:r>
              <a:rPr lang="sk-SK" sz="9600" dirty="0" smtClean="0">
                <a:solidFill>
                  <a:srgbClr val="C00000"/>
                </a:solidFill>
              </a:rPr>
              <a:t>Chápať  chémiu,  ako súčasť každodenného života</a:t>
            </a:r>
            <a:endParaRPr lang="sk-SK" sz="9600" dirty="0" smtClean="0"/>
          </a:p>
          <a:p>
            <a:pPr>
              <a:buNone/>
            </a:pPr>
            <a:r>
              <a:rPr lang="sk-SK" sz="9600" dirty="0" smtClean="0"/>
              <a:t>    3. Oboznámiť žiakov s </a:t>
            </a:r>
            <a:r>
              <a:rPr lang="sk-SK" sz="9600" dirty="0" smtClean="0">
                <a:solidFill>
                  <a:srgbClr val="C00000"/>
                </a:solidFill>
              </a:rPr>
              <a:t>chemickými látkami</a:t>
            </a:r>
            <a:r>
              <a:rPr lang="sk-SK" sz="9600" dirty="0" smtClean="0"/>
              <a:t>,  ktoré </a:t>
            </a:r>
            <a:r>
              <a:rPr lang="sk-SK" sz="9600" dirty="0" smtClean="0">
                <a:solidFill>
                  <a:srgbClr val="C00000"/>
                </a:solidFill>
              </a:rPr>
              <a:t>pozitívne a negatívne ovplyvňujú život </a:t>
            </a:r>
            <a:r>
              <a:rPr lang="sk-SK" sz="9600" dirty="0" smtClean="0"/>
              <a:t>človeka (chemické aspekty racionálnej výživy)</a:t>
            </a:r>
          </a:p>
          <a:p>
            <a:pPr>
              <a:buNone/>
            </a:pPr>
            <a:r>
              <a:rPr lang="sk-SK" sz="9600" dirty="0" smtClean="0"/>
              <a:t>    4. Aplikovať získané poznatky  pri </a:t>
            </a:r>
            <a:r>
              <a:rPr lang="sk-SK" sz="9600" dirty="0" smtClean="0">
                <a:solidFill>
                  <a:srgbClr val="C00000"/>
                </a:solidFill>
              </a:rPr>
              <a:t> výbere  zdraviu prospešných potravín</a:t>
            </a:r>
            <a:r>
              <a:rPr lang="sk-SK" sz="9600" dirty="0" smtClean="0"/>
              <a:t> </a:t>
            </a:r>
          </a:p>
          <a:p>
            <a:pPr>
              <a:buNone/>
            </a:pPr>
            <a:r>
              <a:rPr lang="sk-SK" sz="9600" dirty="0" smtClean="0"/>
              <a:t>    5. Poukázať na  súčasné </a:t>
            </a:r>
            <a:r>
              <a:rPr lang="sk-SK" sz="9600" dirty="0" smtClean="0">
                <a:solidFill>
                  <a:srgbClr val="C00000"/>
                </a:solidFill>
              </a:rPr>
              <a:t>trendy v skladovaní  potravín</a:t>
            </a:r>
            <a:r>
              <a:rPr lang="sk-SK" sz="9600" dirty="0" smtClean="0"/>
              <a:t> </a:t>
            </a:r>
          </a:p>
          <a:p>
            <a:pPr>
              <a:buNone/>
            </a:pPr>
            <a:r>
              <a:rPr lang="sk-SK" sz="9600" dirty="0" smtClean="0"/>
              <a:t>    6. Upozorniť na  možné </a:t>
            </a:r>
            <a:r>
              <a:rPr lang="sk-SK" sz="9600" dirty="0" smtClean="0">
                <a:solidFill>
                  <a:srgbClr val="C00000"/>
                </a:solidFill>
              </a:rPr>
              <a:t>riziká</a:t>
            </a:r>
            <a:r>
              <a:rPr lang="sk-SK" sz="9600" dirty="0" smtClean="0"/>
              <a:t> pri nesprávnom skladovaní potravín a  na </a:t>
            </a:r>
            <a:r>
              <a:rPr lang="sk-SK" sz="9600" dirty="0" smtClean="0">
                <a:solidFill>
                  <a:srgbClr val="C00000"/>
                </a:solidFill>
              </a:rPr>
              <a:t>faktory</a:t>
            </a:r>
            <a:r>
              <a:rPr lang="sk-SK" sz="9600" dirty="0" smtClean="0"/>
              <a:t>, ktoré  ovplyvňujú kvalitu skladovania a konečnú </a:t>
            </a:r>
            <a:r>
              <a:rPr lang="sk-SK" sz="9600" dirty="0" smtClean="0">
                <a:solidFill>
                  <a:srgbClr val="C00000"/>
                </a:solidFill>
              </a:rPr>
              <a:t>kvalitu potravín</a:t>
            </a:r>
          </a:p>
          <a:p>
            <a:pPr>
              <a:buNone/>
            </a:pPr>
            <a:r>
              <a:rPr lang="sk-SK" sz="9600" dirty="0" smtClean="0"/>
              <a:t>    7. Rozvíjať </a:t>
            </a:r>
            <a:r>
              <a:rPr lang="sk-SK" sz="9600" dirty="0" smtClean="0">
                <a:solidFill>
                  <a:srgbClr val="C00000"/>
                </a:solidFill>
              </a:rPr>
              <a:t>kľúčové kompetencie</a:t>
            </a:r>
            <a:r>
              <a:rPr lang="sk-SK" sz="9600" dirty="0" smtClean="0"/>
              <a:t> žiakov  </a:t>
            </a:r>
          </a:p>
          <a:p>
            <a:pPr>
              <a:buNone/>
            </a:pPr>
            <a:r>
              <a:rPr lang="sk-SK" sz="9600" dirty="0" smtClean="0"/>
              <a:t>     8. Zapojiť  žiakov  do aktivít školy  v súvislosti so  </a:t>
            </a:r>
            <a:r>
              <a:rPr lang="sk-SK" sz="9600" dirty="0" smtClean="0">
                <a:solidFill>
                  <a:srgbClr val="C00000"/>
                </a:solidFill>
              </a:rPr>
              <a:t>Svetovým dňom  výživy</a:t>
            </a:r>
          </a:p>
          <a:p>
            <a:pPr>
              <a:buNone/>
            </a:pPr>
            <a:endParaRPr lang="sk-SK" sz="9600" dirty="0" smtClean="0"/>
          </a:p>
          <a:p>
            <a:pPr>
              <a:buNone/>
            </a:pPr>
            <a:endParaRPr lang="sk-SK" sz="7400" dirty="0" smtClean="0"/>
          </a:p>
          <a:p>
            <a:pPr>
              <a:buNone/>
            </a:pPr>
            <a:r>
              <a:rPr lang="sk-SK" sz="7400" dirty="0" smtClean="0"/>
              <a:t> 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  </a:t>
            </a:r>
            <a:br>
              <a:rPr lang="sk-SK" b="1" dirty="0" smtClean="0"/>
            </a:br>
            <a:r>
              <a:rPr lang="sk-SK" b="1" dirty="0" smtClean="0"/>
              <a:t>Chémia </a:t>
            </a:r>
            <a:r>
              <a:rPr lang="sk-SK" dirty="0" smtClean="0"/>
              <a:t>– roč. 7.- 9. 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sk-SK" dirty="0" smtClean="0">
                <a:solidFill>
                  <a:srgbClr val="C00000"/>
                </a:solidFill>
              </a:rPr>
              <a:t>Obsahový štandard:</a:t>
            </a:r>
          </a:p>
          <a:p>
            <a:r>
              <a:rPr lang="sk-SK" dirty="0" smtClean="0"/>
              <a:t>1. Chémia okolo nás</a:t>
            </a:r>
          </a:p>
          <a:p>
            <a:r>
              <a:rPr lang="sk-SK" dirty="0" smtClean="0"/>
              <a:t>2. Objavovanie chémie v našom okolí</a:t>
            </a:r>
          </a:p>
          <a:p>
            <a:pPr>
              <a:buNone/>
            </a:pPr>
            <a:r>
              <a:rPr lang="sk-SK" dirty="0" smtClean="0"/>
              <a:t>      3. Zmeny pri chemických reakciách </a:t>
            </a:r>
          </a:p>
          <a:p>
            <a:r>
              <a:rPr lang="sk-SK" dirty="0" smtClean="0"/>
              <a:t>4. Rýchlosť chemických reakcií</a:t>
            </a:r>
          </a:p>
          <a:p>
            <a:r>
              <a:rPr lang="sk-SK" dirty="0" smtClean="0"/>
              <a:t>5. Spoznávanie chemických reakcií v našom okolí </a:t>
            </a:r>
          </a:p>
          <a:p>
            <a:r>
              <a:rPr lang="sk-SK" dirty="0" smtClean="0"/>
              <a:t>6. Organické látky v bežnom živote</a:t>
            </a:r>
          </a:p>
          <a:p>
            <a:r>
              <a:rPr lang="sk-SK" dirty="0" smtClean="0"/>
              <a:t> </a:t>
            </a:r>
            <a:r>
              <a:rPr lang="sk-SK" dirty="0" smtClean="0">
                <a:solidFill>
                  <a:srgbClr val="C00000"/>
                </a:solidFill>
              </a:rPr>
              <a:t>Pomôcky:</a:t>
            </a:r>
          </a:p>
          <a:p>
            <a:r>
              <a:rPr lang="sk-SK" dirty="0" smtClean="0"/>
              <a:t> Počítač, </a:t>
            </a:r>
            <a:r>
              <a:rPr lang="sk-SK" dirty="0" err="1" smtClean="0"/>
              <a:t>dataprojektor</a:t>
            </a:r>
            <a:r>
              <a:rPr lang="sk-SK" dirty="0" smtClean="0"/>
              <a:t>, USB- kľúč, premietacie plátno, projekty  žiakov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Pozrime </a:t>
            </a:r>
            <a:r>
              <a:rPr lang="sk-SK" u="sng" dirty="0" smtClean="0"/>
              <a:t>sa</a:t>
            </a:r>
            <a:r>
              <a:rPr lang="sk-SK" dirty="0" smtClean="0"/>
              <a:t>, čo jeme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sk-SK" dirty="0" smtClean="0"/>
              <a:t>-  Obstarávanie potravín - každodenná súčasť života</a:t>
            </a:r>
          </a:p>
          <a:p>
            <a:pPr>
              <a:buFontTx/>
              <a:buChar char="-"/>
            </a:pPr>
            <a:r>
              <a:rPr lang="sk-SK" dirty="0" smtClean="0"/>
              <a:t>-  Potraviny   podliehajú zmenám ( hniloba, plesne, rozklad)  </a:t>
            </a:r>
          </a:p>
          <a:p>
            <a:pPr>
              <a:buFontTx/>
              <a:buChar char="-"/>
            </a:pPr>
            <a:r>
              <a:rPr lang="sk-SK" dirty="0" smtClean="0"/>
              <a:t>-  Zmena vlastností  látok – chemická zmena – chemická reakcia </a:t>
            </a:r>
          </a:p>
          <a:p>
            <a:pPr>
              <a:buFontTx/>
              <a:buChar char="-"/>
            </a:pPr>
            <a:r>
              <a:rPr lang="sk-SK" dirty="0" smtClean="0"/>
              <a:t>-  Potraviny : </a:t>
            </a:r>
          </a:p>
          <a:p>
            <a:pPr>
              <a:buFontTx/>
              <a:buChar char="-"/>
            </a:pPr>
            <a:r>
              <a:rPr lang="sk-SK" dirty="0" smtClean="0"/>
              <a:t>a) s krátkodobou spotrebou</a:t>
            </a:r>
          </a:p>
          <a:p>
            <a:pPr>
              <a:buFontTx/>
              <a:buChar char="-"/>
            </a:pPr>
            <a:r>
              <a:rPr lang="sk-SK" dirty="0" smtClean="0"/>
              <a:t>b) dlhotrváce </a:t>
            </a:r>
          </a:p>
          <a:p>
            <a:pPr>
              <a:buFontTx/>
              <a:buChar char="-"/>
            </a:pPr>
            <a:r>
              <a:rPr lang="sk-SK" dirty="0" smtClean="0"/>
              <a:t>-  Zdravotnú nezávadnosť a dobu spotreby potravín ovplyvňujeme </a:t>
            </a:r>
          </a:p>
          <a:p>
            <a:pPr>
              <a:buFontTx/>
              <a:buChar char="-"/>
            </a:pPr>
            <a:r>
              <a:rPr lang="sk-SK" dirty="0" smtClean="0"/>
              <a:t>   vhodným    skladovaním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PRíPRAVA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sk-SK" dirty="0" smtClean="0"/>
              <a:t>Faktory ovplyvňujúce priebeh chemických reakcií: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a)  teplota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b) koncentrácia</a:t>
            </a:r>
          </a:p>
          <a:p>
            <a:r>
              <a:rPr lang="sk-SK" dirty="0" smtClean="0">
                <a:solidFill>
                  <a:srgbClr val="C00000"/>
                </a:solidFill>
              </a:rPr>
              <a:t>c) plošný obsah </a:t>
            </a:r>
            <a:r>
              <a:rPr lang="sk-SK" dirty="0" err="1" smtClean="0">
                <a:solidFill>
                  <a:srgbClr val="C00000"/>
                </a:solidFill>
              </a:rPr>
              <a:t>reaktantov</a:t>
            </a:r>
            <a:endParaRPr lang="sk-SK" dirty="0" smtClean="0">
              <a:solidFill>
                <a:srgbClr val="C00000"/>
              </a:solidFill>
            </a:endParaRPr>
          </a:p>
          <a:p>
            <a:r>
              <a:rPr lang="sk-SK" dirty="0" smtClean="0">
                <a:solidFill>
                  <a:srgbClr val="C00000"/>
                </a:solidFill>
              </a:rPr>
              <a:t>d) katalyzátory </a:t>
            </a:r>
          </a:p>
          <a:p>
            <a:endParaRPr lang="sk-SK" dirty="0" smtClean="0"/>
          </a:p>
          <a:p>
            <a:r>
              <a:rPr lang="sk-SK" dirty="0" smtClean="0">
                <a:solidFill>
                  <a:srgbClr val="C00000"/>
                </a:solidFill>
              </a:rPr>
              <a:t>Úloha:</a:t>
            </a:r>
          </a:p>
          <a:p>
            <a:r>
              <a:rPr lang="sk-SK" dirty="0" smtClean="0"/>
              <a:t>Na základe  </a:t>
            </a:r>
            <a:r>
              <a:rPr lang="sk-SK" dirty="0" smtClean="0">
                <a:solidFill>
                  <a:srgbClr val="C00000"/>
                </a:solidFill>
              </a:rPr>
              <a:t>samostatného vyhľadávania informácií  vypracuj projekt </a:t>
            </a:r>
            <a:r>
              <a:rPr lang="sk-SK" dirty="0" smtClean="0"/>
              <a:t> v papierovej, alebo elektronickej podobe o spôsoboch  skladovania potravín a  faktoroch, ktoré tento proces ovplyvňujú.  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" pitchFamily="34" charset="0"/>
              </a:rPr>
              <a:t>Kazenie  potravín</a:t>
            </a:r>
            <a:endParaRPr lang="sk-SK" sz="3200" b="1" dirty="0">
              <a:solidFill>
                <a:schemeClr val="tx1"/>
              </a:solidFill>
              <a:latin typeface="Franklin Gothic Medium" pitchFamily="34" charset="0"/>
            </a:endParaRPr>
          </a:p>
        </p:txBody>
      </p:sp>
      <p:pic>
        <p:nvPicPr>
          <p:cNvPr id="4" name="Picture 5" descr="1c10b64ec0_41733869_o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733800"/>
            <a:ext cx="38100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chleb_plesnivy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57400"/>
            <a:ext cx="2105025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29448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ĺžnik 6"/>
          <p:cNvSpPr/>
          <p:nvPr/>
        </p:nvSpPr>
        <p:spPr>
          <a:xfrm>
            <a:off x="3113107" y="3244334"/>
            <a:ext cx="4161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 </a:t>
            </a:r>
            <a:r>
              <a:rPr lang="sk-SK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chemická reakcia = chemická zmena</a:t>
            </a:r>
            <a:endParaRPr lang="sk-SK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0" y="2362200"/>
            <a:ext cx="5943600" cy="1248848"/>
          </a:xfrm>
        </p:spPr>
        <p:txBody>
          <a:bodyPr>
            <a:normAutofit fontScale="90000"/>
          </a:bodyPr>
          <a:lstStyle/>
          <a:p>
            <a:pPr fontAlgn="base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Rizikové potraviny</a:t>
            </a:r>
            <a:r>
              <a:rPr lang="sk-SK" b="0" dirty="0" smtClean="0"/>
              <a:t/>
            </a:r>
            <a:br>
              <a:rPr lang="sk-SK" b="0" dirty="0" smtClean="0"/>
            </a:br>
            <a:r>
              <a:rPr lang="sk-SK" b="0" dirty="0" smtClean="0"/>
              <a:t>Potraviny vyžadujúce skladovanie v chlade t. j. teplotu od 4 - 10 °C. </a:t>
            </a:r>
            <a:br>
              <a:rPr lang="sk-SK" b="0" dirty="0" smtClean="0"/>
            </a:br>
            <a:r>
              <a:rPr lang="sk-SK" b="0" smtClean="0"/>
              <a:t>Patria sem napríklad mäkké mäsové výrobky, </a:t>
            </a:r>
            <a:r>
              <a:rPr lang="sk-SK" b="0" dirty="0" smtClean="0"/>
              <a:t>čerstvé mäso, mliečne výrobky ako syry, jogurty, čerstvé cukrárenské výrobky, šaláty a podobne. Rovnako aj mrazené potraviny</a:t>
            </a:r>
            <a:br>
              <a:rPr lang="sk-SK" b="0" dirty="0" smtClean="0"/>
            </a:br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0" y="4572000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k-SK" b="1" dirty="0" smtClean="0"/>
              <a:t>Čo hrozí po konzumácii škodlivých potravín</a:t>
            </a:r>
            <a:endParaRPr lang="sk-SK" dirty="0" smtClean="0"/>
          </a:p>
          <a:p>
            <a:pPr fontAlgn="base"/>
            <a:r>
              <a:rPr lang="sk-SK" dirty="0" smtClean="0"/>
              <a:t>Po zjedení pokazených potravín </a:t>
            </a:r>
            <a:r>
              <a:rPr lang="sk-SK" dirty="0" smtClean="0">
                <a:solidFill>
                  <a:srgbClr val="C00000"/>
                </a:solidFill>
              </a:rPr>
              <a:t>hrozia žalúdočné ochorenia a hnačky</a:t>
            </a:r>
            <a:r>
              <a:rPr lang="sk-SK" dirty="0" smtClean="0"/>
              <a:t>. </a:t>
            </a:r>
          </a:p>
          <a:p>
            <a:pPr fontAlgn="base"/>
            <a:r>
              <a:rPr lang="sk-SK" dirty="0" smtClean="0"/>
              <a:t>Najviac rozšírená je salmonelóza, ktorú môžete dostať z vajíčok, majonéz, či mäsa. Pokazené mäso  je nebezpečné  konzumovať a nezachráni ani grilovanie. Tepelne sa upraví len jeho vrchná čas, vnútro ktoré je zdrojom choroboplodných zárodkov, ostane neporušené. V lete sa môžu v konzervách rozšíriť baktérie, z pokazených syrov hrozia </a:t>
            </a:r>
            <a:r>
              <a:rPr lang="sk-SK" dirty="0" err="1" smtClean="0"/>
              <a:t>listérie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6" name="Obrázok 5" descr="http://img.aktuality.sk/stories/NAJNOVSIE_FOTKY/Zdravie/article/nebezpecne_ecka_dream_1.jpg">
            <a:hlinkClick r:id="rId2" tooltip="&quot;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28600"/>
            <a:ext cx="2706370" cy="189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obsahu 3"/>
          <p:cNvSpPr txBox="1">
            <a:spLocks/>
          </p:cNvSpPr>
          <p:nvPr/>
        </p:nvSpPr>
        <p:spPr>
          <a:xfrm>
            <a:off x="609600" y="304800"/>
            <a:ext cx="3071834" cy="785818"/>
          </a:xfrm>
          <a:prstGeom prst="rect">
            <a:avLst/>
          </a:prstGeom>
          <a:gradFill>
            <a:gsLst>
              <a:gs pos="20000">
                <a:srgbClr val="CC9900"/>
              </a:gs>
              <a:gs pos="50000">
                <a:srgbClr val="FFFF99"/>
              </a:gs>
              <a:gs pos="100000">
                <a:srgbClr val="AC7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32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Ako zabránime kazeniu sa potravín?</a:t>
            </a:r>
            <a:endParaRPr kumimoji="0" lang="sk-SK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" name="Zástupný symbol obsahu 3"/>
          <p:cNvSpPr txBox="1">
            <a:spLocks/>
          </p:cNvSpPr>
          <p:nvPr/>
        </p:nvSpPr>
        <p:spPr>
          <a:xfrm>
            <a:off x="3276600" y="1752600"/>
            <a:ext cx="3239840" cy="646362"/>
          </a:xfrm>
          <a:prstGeom prst="cloud">
            <a:avLst/>
          </a:prstGeom>
          <a:gradFill>
            <a:gsLst>
              <a:gs pos="23000">
                <a:srgbClr val="FF0000"/>
              </a:gs>
              <a:gs pos="50000">
                <a:srgbClr val="FFB3FF"/>
              </a:gs>
              <a:gs pos="80000">
                <a:srgbClr val="FF0000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2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Potraviny uchovávame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2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v chladničke.</a:t>
            </a:r>
          </a:p>
        </p:txBody>
      </p:sp>
      <p:sp>
        <p:nvSpPr>
          <p:cNvPr id="13" name="Obdĺžnik 12"/>
          <p:cNvSpPr/>
          <p:nvPr/>
        </p:nvSpPr>
        <p:spPr>
          <a:xfrm>
            <a:off x="1397017" y="1600200"/>
            <a:ext cx="901785" cy="40011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sk-SK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Teplota</a:t>
            </a:r>
            <a:r>
              <a:rPr lang="sk-SK" sz="20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19" name="Obdĺžnik 18"/>
          <p:cNvSpPr/>
          <p:nvPr/>
        </p:nvSpPr>
        <p:spPr>
          <a:xfrm>
            <a:off x="6172200" y="4038600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sk-SK" b="1" dirty="0" smtClean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3" name="Zástupný symbol obsahu 3"/>
          <p:cNvSpPr txBox="1">
            <a:spLocks/>
          </p:cNvSpPr>
          <p:nvPr/>
        </p:nvSpPr>
        <p:spPr>
          <a:xfrm>
            <a:off x="5213400" y="4114800"/>
            <a:ext cx="3930600" cy="1143000"/>
          </a:xfrm>
          <a:prstGeom prst="cloud">
            <a:avLst/>
          </a:prstGeom>
          <a:gradFill>
            <a:gsLst>
              <a:gs pos="23000">
                <a:srgbClr val="FF0000"/>
              </a:gs>
              <a:gs pos="50000">
                <a:srgbClr val="FFB3FF"/>
              </a:gs>
              <a:gs pos="80000">
                <a:srgbClr val="FF0000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2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Potraviny uchovávame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2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vo vákuovom obale.</a:t>
            </a:r>
          </a:p>
        </p:txBody>
      </p:sp>
      <p:sp>
        <p:nvSpPr>
          <p:cNvPr id="27" name="Zástupný symbol obsahu 3"/>
          <p:cNvSpPr txBox="1">
            <a:spLocks/>
          </p:cNvSpPr>
          <p:nvPr/>
        </p:nvSpPr>
        <p:spPr>
          <a:xfrm>
            <a:off x="6019800" y="2590800"/>
            <a:ext cx="2714644" cy="785818"/>
          </a:xfrm>
          <a:prstGeom prst="rect">
            <a:avLst/>
          </a:prstGeom>
          <a:gradFill>
            <a:gsLst>
              <a:gs pos="20000">
                <a:srgbClr val="00FF00"/>
              </a:gs>
              <a:gs pos="50000">
                <a:srgbClr val="B9FFB9"/>
              </a:gs>
              <a:gs pos="100000">
                <a:srgbClr val="00FF00"/>
              </a:gs>
            </a:gsLst>
            <a:lin ang="5400000" scaled="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28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Koncentrácia vzdušného kyslíka</a:t>
            </a:r>
            <a:r>
              <a:rPr lang="sk-SK" sz="3200" b="1" noProof="0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 </a:t>
            </a:r>
            <a:endParaRPr kumimoji="0" lang="sk-SK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3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 descr="http://www.zsslatlazy.estranky.sk/img/picture/173/Plag%C3%A1tD%2BD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5236" r="5236"/>
          <a:stretch>
            <a:fillRect/>
          </a:stretch>
        </p:blipFill>
        <p:spPr bwMode="auto">
          <a:xfrm>
            <a:off x="685800" y="838200"/>
            <a:ext cx="624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5867400" cy="522288"/>
          </a:xfrm>
        </p:spPr>
        <p:txBody>
          <a:bodyPr/>
          <a:lstStyle/>
          <a:p>
            <a:r>
              <a:rPr lang="sk-SK" dirty="0" err="1" smtClean="0"/>
              <a:t>SveTovÝ</a:t>
            </a:r>
            <a:r>
              <a:rPr lang="sk-SK" dirty="0" smtClean="0"/>
              <a:t>  DEŇ  </a:t>
            </a:r>
            <a:r>
              <a:rPr lang="sk-SK" dirty="0" err="1" smtClean="0"/>
              <a:t>výŽIVY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2"/>
          </p:nvPr>
        </p:nvSpPr>
        <p:spPr>
          <a:xfrm>
            <a:off x="228600" y="5334000"/>
            <a:ext cx="5943600" cy="1073150"/>
          </a:xfrm>
        </p:spPr>
        <p:txBody>
          <a:bodyPr>
            <a:noAutofit/>
          </a:bodyPr>
          <a:lstStyle/>
          <a:p>
            <a:r>
              <a:rPr lang="sk-SK" sz="1800" b="1" dirty="0" smtClean="0"/>
              <a:t>Dňa </a:t>
            </a:r>
            <a:r>
              <a:rPr lang="sk-SK" sz="1800" b="1" i="1" u="sng" dirty="0" smtClean="0">
                <a:solidFill>
                  <a:srgbClr val="C00000"/>
                </a:solidFill>
              </a:rPr>
              <a:t>16.10.2014  t. j. vo štvrtok o 10 : 00 hod sa v učebni fyziky  </a:t>
            </a:r>
            <a:r>
              <a:rPr lang="sk-SK" sz="1800" b="1" dirty="0" smtClean="0"/>
              <a:t>uskutoční malá školská chemická súťaž  v prezentácii projektov  HOVORME O JEDLE na tému: </a:t>
            </a:r>
          </a:p>
          <a:p>
            <a:r>
              <a:rPr lang="sk-SK" sz="1800" b="1" i="1" u="sng" dirty="0" smtClean="0">
                <a:solidFill>
                  <a:srgbClr val="C00000"/>
                </a:solidFill>
              </a:rPr>
              <a:t>Skladovanie </a:t>
            </a:r>
            <a:r>
              <a:rPr lang="sk-SK" sz="1800" b="1" i="1" u="sng" dirty="0" err="1" smtClean="0">
                <a:solidFill>
                  <a:srgbClr val="C00000"/>
                </a:solidFill>
              </a:rPr>
              <a:t>potravín.Pozrime</a:t>
            </a:r>
            <a:r>
              <a:rPr lang="sk-SK" sz="1800" b="1" i="1" u="sng" dirty="0" smtClean="0">
                <a:solidFill>
                  <a:srgbClr val="C00000"/>
                </a:solidFill>
              </a:rPr>
              <a:t> sa, čo jeme</a:t>
            </a:r>
          </a:p>
          <a:p>
            <a:r>
              <a:rPr lang="sk-SK" sz="1800" b="1" dirty="0" smtClean="0"/>
              <a:t>Tešíme sa na Tvoj príspevok </a:t>
            </a:r>
            <a:endParaRPr lang="sk-SK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Vyhodnotenie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sk-SK" sz="9600" dirty="0" smtClean="0"/>
              <a:t>Porota: Lenka </a:t>
            </a:r>
            <a:r>
              <a:rPr lang="sk-SK" sz="9600" dirty="0" err="1" smtClean="0"/>
              <a:t>Keresturiová</a:t>
            </a:r>
            <a:r>
              <a:rPr lang="sk-SK" sz="9600" dirty="0" smtClean="0"/>
              <a:t> - IX..B</a:t>
            </a:r>
          </a:p>
          <a:p>
            <a:pPr>
              <a:lnSpc>
                <a:spcPct val="120000"/>
              </a:lnSpc>
            </a:pPr>
            <a:r>
              <a:rPr lang="sk-SK" sz="9600" dirty="0" smtClean="0"/>
              <a:t>                Timea </a:t>
            </a:r>
            <a:r>
              <a:rPr lang="sk-SK" sz="9600" dirty="0" err="1" smtClean="0"/>
              <a:t>Tamášová</a:t>
            </a:r>
            <a:r>
              <a:rPr lang="sk-SK" sz="9600" dirty="0" smtClean="0"/>
              <a:t> – VIII.B </a:t>
            </a:r>
          </a:p>
          <a:p>
            <a:pPr>
              <a:lnSpc>
                <a:spcPct val="120000"/>
              </a:lnSpc>
            </a:pPr>
            <a:r>
              <a:rPr lang="sk-SK" sz="9600" dirty="0" smtClean="0"/>
              <a:t>                 Mgr. Jana Sabolová, učiteľka</a:t>
            </a:r>
          </a:p>
          <a:p>
            <a:pPr>
              <a:lnSpc>
                <a:spcPct val="120000"/>
              </a:lnSpc>
            </a:pPr>
            <a:r>
              <a:rPr lang="sk-SK" sz="9600" dirty="0" smtClean="0"/>
              <a:t>Hodnotenie: </a:t>
            </a:r>
          </a:p>
          <a:p>
            <a:pPr>
              <a:lnSpc>
                <a:spcPct val="120000"/>
              </a:lnSpc>
            </a:pPr>
            <a:r>
              <a:rPr lang="sk-SK" sz="9600" dirty="0" smtClean="0"/>
              <a:t>1. obsah</a:t>
            </a:r>
          </a:p>
          <a:p>
            <a:pPr>
              <a:lnSpc>
                <a:spcPct val="120000"/>
              </a:lnSpc>
            </a:pPr>
            <a:r>
              <a:rPr lang="sk-SK" sz="9600" dirty="0" smtClean="0"/>
              <a:t>2. prednes - podanie</a:t>
            </a:r>
          </a:p>
          <a:p>
            <a:pPr>
              <a:lnSpc>
                <a:spcPct val="120000"/>
              </a:lnSpc>
            </a:pPr>
            <a:r>
              <a:rPr lang="sk-SK" sz="11200" dirty="0" smtClean="0">
                <a:solidFill>
                  <a:srgbClr val="C00000"/>
                </a:solidFill>
              </a:rPr>
              <a:t>Víťazka v kategórii projekt v elektronickej podobe:  žiačka VII.A triedy   </a:t>
            </a:r>
            <a:r>
              <a:rPr lang="sk-SK" sz="11200" b="1" i="1" u="sng" dirty="0" smtClean="0">
                <a:solidFill>
                  <a:srgbClr val="C00000"/>
                </a:solidFill>
              </a:rPr>
              <a:t>Barbora </a:t>
            </a:r>
            <a:r>
              <a:rPr lang="sk-SK" sz="11200" b="1" i="1" u="sng" dirty="0" err="1" smtClean="0">
                <a:solidFill>
                  <a:srgbClr val="C00000"/>
                </a:solidFill>
              </a:rPr>
              <a:t>Vaľková</a:t>
            </a:r>
            <a:r>
              <a:rPr lang="sk-SK" sz="11200" b="1" i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sk-SK" sz="11200" dirty="0" smtClean="0">
                <a:solidFill>
                  <a:srgbClr val="C00000"/>
                </a:solidFill>
              </a:rPr>
              <a:t>Víťazka v  kategórii projekt v papierovej podobe:  žiačka VII.B triedy</a:t>
            </a:r>
          </a:p>
          <a:p>
            <a:pPr>
              <a:lnSpc>
                <a:spcPct val="120000"/>
              </a:lnSpc>
            </a:pPr>
            <a:r>
              <a:rPr lang="sk-SK" sz="11200" b="1" i="1" u="sng" dirty="0" smtClean="0">
                <a:solidFill>
                  <a:srgbClr val="C00000"/>
                </a:solidFill>
              </a:rPr>
              <a:t> Natália   </a:t>
            </a:r>
            <a:r>
              <a:rPr lang="sk-SK" sz="11200" b="1" i="1" u="sng" dirty="0" err="1" smtClean="0">
                <a:solidFill>
                  <a:srgbClr val="C00000"/>
                </a:solidFill>
              </a:rPr>
              <a:t>Beliová</a:t>
            </a:r>
            <a:endParaRPr lang="sk-SK" sz="11200" dirty="0" smtClean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sk-SK" sz="800" dirty="0" smtClean="0"/>
              <a:t>  </a:t>
            </a:r>
          </a:p>
          <a:p>
            <a:pPr>
              <a:lnSpc>
                <a:spcPct val="120000"/>
              </a:lnSpc>
            </a:pPr>
            <a:r>
              <a:rPr lang="sk-SK" sz="800" dirty="0" smtClean="0"/>
              <a:t> </a:t>
            </a:r>
          </a:p>
          <a:p>
            <a:endParaRPr lang="sk-SK" sz="9600" dirty="0" smtClean="0"/>
          </a:p>
          <a:p>
            <a:r>
              <a:rPr lang="sk-SK" dirty="0" smtClean="0"/>
              <a:t>.</a:t>
            </a:r>
            <a:endParaRPr lang="sk-S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Prezentácia </a:t>
            </a:r>
            <a:br>
              <a:rPr lang="sk-SK" dirty="0" smtClean="0"/>
            </a:br>
            <a:endParaRPr lang="sk-SK" dirty="0"/>
          </a:p>
        </p:txBody>
      </p:sp>
      <p:pic>
        <p:nvPicPr>
          <p:cNvPr id="3074" name="Picture 2" descr="E:\ZŠ Dneperská\Fotky hovormr o jedle\Nina + rozumný pohľad prezentác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Prezentácia </a:t>
            </a:r>
            <a:endParaRPr lang="sk-SK" dirty="0"/>
          </a:p>
        </p:txBody>
      </p:sp>
      <p:pic>
        <p:nvPicPr>
          <p:cNvPr id="4098" name="Picture 2" descr="E:\ZŠ Dneperská\Fotky hovormr o jedle\Peter + faktory teplot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Aj takto </a:t>
            </a:r>
            <a:r>
              <a:rPr lang="sk-SK" smtClean="0"/>
              <a:t>sme Súťažili</a:t>
            </a:r>
            <a:endParaRPr lang="sk-SK" dirty="0"/>
          </a:p>
        </p:txBody>
      </p:sp>
      <p:pic>
        <p:nvPicPr>
          <p:cNvPr id="5122" name="Picture 2" descr="E:\ZŠ Dneperská\Fotky hovormr o jedle\Uskladnenie Trijica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 smtClean="0"/>
              <a:t>VÍŤazka</a:t>
            </a:r>
            <a:r>
              <a:rPr lang="sk-SK" dirty="0" smtClean="0"/>
              <a:t> – projekt  v papierovej  Podobe -  Natália </a:t>
            </a:r>
            <a:r>
              <a:rPr lang="sk-SK" dirty="0" err="1" smtClean="0"/>
              <a:t>Beliová</a:t>
            </a:r>
            <a:endParaRPr lang="sk-SK" dirty="0"/>
          </a:p>
        </p:txBody>
      </p:sp>
      <p:pic>
        <p:nvPicPr>
          <p:cNvPr id="1026" name="Picture 2" descr="E:\ZŠ Dneperská\Fotky hovormr o jedle\Víťazka - Beliová 7.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Víťazka – Projekt v Elektronickej  podobe- Barbora </a:t>
            </a:r>
            <a:r>
              <a:rPr lang="sk-SK" dirty="0" err="1" smtClean="0"/>
              <a:t>Vaľková</a:t>
            </a:r>
            <a:endParaRPr lang="sk-SK" dirty="0"/>
          </a:p>
        </p:txBody>
      </p:sp>
      <p:pic>
        <p:nvPicPr>
          <p:cNvPr id="1026" name="Picture 2" descr="E:\ZŠ Dneperská\Fotky hovormr o jedle\Víťazka Vaľková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Pohľad na súťažiacich a porotu</a:t>
            </a:r>
            <a:br>
              <a:rPr lang="sk-SK" dirty="0" smtClean="0"/>
            </a:br>
            <a:endParaRPr lang="sk-SK" dirty="0"/>
          </a:p>
        </p:txBody>
      </p:sp>
      <p:pic>
        <p:nvPicPr>
          <p:cNvPr id="2050" name="Picture 2" descr="E:\ZŠ Dneperská\Fotky hovormr o jedle\Pohľad súťažiac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892" y="1554163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Zhrnutie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endParaRPr lang="sk-SK" dirty="0" smtClean="0"/>
          </a:p>
          <a:p>
            <a:r>
              <a:rPr lang="sk-SK" dirty="0" smtClean="0"/>
              <a:t>Žiaci si týmito aktivitami a realizáciou projektu:</a:t>
            </a:r>
          </a:p>
          <a:p>
            <a:pPr algn="just"/>
            <a:r>
              <a:rPr lang="sk-SK" dirty="0" smtClean="0"/>
              <a:t>-   upevnili  poznatky  z chémie</a:t>
            </a:r>
          </a:p>
          <a:p>
            <a:pPr algn="just"/>
            <a:r>
              <a:rPr lang="sk-SK" dirty="0" smtClean="0"/>
              <a:t>-  rozšírili   poznatky  o výbere potravín, ich správnom skladovaní </a:t>
            </a:r>
          </a:p>
          <a:p>
            <a:pPr algn="just"/>
            <a:r>
              <a:rPr lang="sk-SK" dirty="0" smtClean="0"/>
              <a:t>    a možnostiach predlženia doby trvanlivosti potravín s prihliadnutím     </a:t>
            </a:r>
          </a:p>
          <a:p>
            <a:pPr algn="just"/>
            <a:r>
              <a:rPr lang="sk-SK" dirty="0" smtClean="0"/>
              <a:t>    na zdravie človeka</a:t>
            </a:r>
          </a:p>
          <a:p>
            <a:pPr algn="just"/>
            <a:r>
              <a:rPr lang="sk-SK" dirty="0" smtClean="0"/>
              <a:t> - uvedomili  si potrebu racionálneho nakupovania a uskladnenia</a:t>
            </a:r>
          </a:p>
          <a:p>
            <a:pPr algn="just"/>
            <a:r>
              <a:rPr lang="sk-SK" dirty="0" smtClean="0"/>
              <a:t>    potravín</a:t>
            </a:r>
          </a:p>
          <a:p>
            <a:pPr algn="just"/>
            <a:r>
              <a:rPr lang="sk-SK" dirty="0" smtClean="0"/>
              <a:t>-  rozvíjali kľúčové kompetencie</a:t>
            </a:r>
          </a:p>
          <a:p>
            <a:r>
              <a:rPr lang="sk-SK" dirty="0" smtClean="0"/>
              <a:t> 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Súkromná Základná škola dneperská 1, </a:t>
            </a:r>
            <a:r>
              <a:rPr lang="sk-SK" dirty="0" err="1" smtClean="0"/>
              <a:t>košice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sk-SK" dirty="0" smtClean="0"/>
              <a:t>Adresa : Dneperská 1 Košice </a:t>
            </a:r>
          </a:p>
          <a:p>
            <a:r>
              <a:rPr lang="sk-SK" dirty="0" smtClean="0"/>
              <a:t>Meno a priezvisko kont. osoby : Mgr. Monika </a:t>
            </a:r>
            <a:r>
              <a:rPr lang="sk-SK" dirty="0" err="1" smtClean="0"/>
              <a:t>Pachingerová</a:t>
            </a:r>
            <a:r>
              <a:rPr lang="sk-SK" dirty="0" smtClean="0"/>
              <a:t> </a:t>
            </a:r>
          </a:p>
          <a:p>
            <a:r>
              <a:rPr lang="sk-SK" dirty="0" smtClean="0"/>
              <a:t>Meno a priezvisko učiteľky , ktorá sa podieľala  na projekte : </a:t>
            </a:r>
          </a:p>
          <a:p>
            <a:r>
              <a:rPr lang="sk-SK" dirty="0" smtClean="0"/>
              <a:t>Mgr. JANA SABOLOVÁ  </a:t>
            </a:r>
          </a:p>
          <a:p>
            <a:r>
              <a:rPr lang="sk-SK" dirty="0" err="1" smtClean="0"/>
              <a:t>Tel.číslo</a:t>
            </a:r>
            <a:r>
              <a:rPr lang="sk-SK" dirty="0" smtClean="0"/>
              <a:t> : 0915896484 – mobil </a:t>
            </a:r>
          </a:p>
          <a:p>
            <a:r>
              <a:rPr lang="sk-SK" dirty="0" smtClean="0"/>
              <a:t>               055/</a:t>
            </a:r>
            <a:r>
              <a:rPr lang="sk-SK" b="1" dirty="0" smtClean="0"/>
              <a:t> 674 48 38 </a:t>
            </a:r>
          </a:p>
          <a:p>
            <a:r>
              <a:rPr lang="sk-SK" b="1" dirty="0" smtClean="0"/>
              <a:t>Email : </a:t>
            </a:r>
            <a:r>
              <a:rPr lang="sk-SK" b="1" dirty="0" err="1" smtClean="0">
                <a:hlinkClick r:id="rId2"/>
              </a:rPr>
              <a:t>Monika.Pachingerova@gmail.com</a:t>
            </a:r>
            <a:r>
              <a:rPr lang="sk-SK" b="1" dirty="0" smtClean="0"/>
              <a:t> </a:t>
            </a:r>
          </a:p>
          <a:p>
            <a:r>
              <a:rPr lang="sk-SK" b="1" dirty="0" smtClean="0"/>
              <a:t>Škola : </a:t>
            </a:r>
            <a:r>
              <a:rPr lang="sk-SK" b="1" dirty="0" err="1" smtClean="0">
                <a:hlinkClick r:id="rId3"/>
              </a:rPr>
              <a:t>szsdneperska@gmail.com</a:t>
            </a:r>
            <a:endParaRPr lang="sk-SK" b="1" dirty="0" smtClean="0"/>
          </a:p>
          <a:p>
            <a:r>
              <a:rPr lang="sk-SK" b="1" dirty="0" smtClean="0"/>
              <a:t>Ročník :  siedmy, ôsmy, deviaty </a:t>
            </a:r>
          </a:p>
          <a:p>
            <a:r>
              <a:rPr lang="sk-SK" b="1" dirty="0" smtClean="0"/>
              <a:t>Počet žiakov zapojených do prípravy : cca 110</a:t>
            </a:r>
          </a:p>
          <a:p>
            <a:r>
              <a:rPr lang="sk-SK" b="1" dirty="0" smtClean="0"/>
              <a:t>Počet žiakov, ktorí vytvorili projekt : 20  žiakov ročníkov 7.- 8.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Pozrime sa, čo JEME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                  </a:t>
            </a:r>
          </a:p>
          <a:p>
            <a:r>
              <a:rPr lang="sk-SK" sz="4000" dirty="0" smtClean="0">
                <a:solidFill>
                  <a:srgbClr val="C00000"/>
                </a:solidFill>
              </a:rPr>
              <a:t>                Ďakujeme za </a:t>
            </a:r>
            <a:r>
              <a:rPr lang="sk-SK" sz="4000" smtClean="0">
                <a:solidFill>
                  <a:srgbClr val="C00000"/>
                </a:solidFill>
              </a:rPr>
              <a:t>pozornosť </a:t>
            </a:r>
            <a:endParaRPr lang="sk-SK" sz="4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sk-SK" sz="4000" dirty="0" smtClean="0">
                <a:solidFill>
                  <a:srgbClr val="C00000"/>
                </a:solidFill>
              </a:rPr>
              <a:t>žiaci 7. –  8. ročníka a Jana Sabolová, učiteľka chémie </a:t>
            </a:r>
            <a:endParaRPr lang="sk-SK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651</TotalTime>
  <Words>455</Words>
  <Application>Microsoft Office PowerPoint</Application>
  <PresentationFormat>Prezentácia na obrazovke (4:3)</PresentationFormat>
  <Paragraphs>121</Paragraphs>
  <Slides>19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0" baseType="lpstr">
      <vt:lpstr>Cestovanie</vt:lpstr>
      <vt:lpstr> Súkromná  základná  škola  Dneperská 1, Košice </vt:lpstr>
      <vt:lpstr>Hovorme o jEdle</vt:lpstr>
      <vt:lpstr>Pozrime sa, čo jeme </vt:lpstr>
      <vt:lpstr>   Chémia – roč. 7.- 9.  </vt:lpstr>
      <vt:lpstr>Pozrime sa, čo jeme </vt:lpstr>
      <vt:lpstr>PRíPRAVA</vt:lpstr>
      <vt:lpstr>Kazenie  potravín</vt:lpstr>
      <vt:lpstr>     Rizikové potraviny Potraviny vyžadujúce skladovanie v chlade t. j. teplotu od 4 - 10 °C.  Patria sem napríklad mäkké mäsové výrobky, čerstvé mäso, mliečne výrobky ako syry, jogurty, čerstvé cukrárenské výrobky, šaláty a podobne. Rovnako aj mrazené potraviny </vt:lpstr>
      <vt:lpstr>SveTovÝ  DEŇ  výŽIVY</vt:lpstr>
      <vt:lpstr>Vyhodnotenie</vt:lpstr>
      <vt:lpstr>Prezentácia  </vt:lpstr>
      <vt:lpstr>Prezentácia </vt:lpstr>
      <vt:lpstr>Aj takto sme Súťažili</vt:lpstr>
      <vt:lpstr>VÍŤazka – projekt  v papierovej  Podobe -  Natália Beliová</vt:lpstr>
      <vt:lpstr>Víťazka – Projekt v Elektronickej  podobe- Barbora Vaľková</vt:lpstr>
      <vt:lpstr>Pohľad na súťažiacich a porotu </vt:lpstr>
      <vt:lpstr>Zhrnutie</vt:lpstr>
      <vt:lpstr>Súkromná Základná škola dneperská 1, košice</vt:lpstr>
      <vt:lpstr>Pozrime sa, čo JEME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</dc:title>
  <dc:creator>Janka</dc:creator>
  <cp:lastModifiedBy>SPPK</cp:lastModifiedBy>
  <cp:revision>182</cp:revision>
  <dcterms:created xsi:type="dcterms:W3CDTF">2014-10-14T13:09:35Z</dcterms:created>
  <dcterms:modified xsi:type="dcterms:W3CDTF">2014-10-22T07:49:30Z</dcterms:modified>
</cp:coreProperties>
</file>